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5" r:id="rId11"/>
    <p:sldId id="274" r:id="rId12"/>
    <p:sldId id="268" r:id="rId13"/>
    <p:sldId id="276" r:id="rId14"/>
    <p:sldId id="277" r:id="rId15"/>
    <p:sldId id="279" r:id="rId16"/>
    <p:sldId id="280" r:id="rId17"/>
    <p:sldId id="269" r:id="rId18"/>
  </p:sldIdLst>
  <p:sldSz cx="12192000" cy="6858000"/>
  <p:notesSz cx="6858000" cy="9144000"/>
  <p:defaultTextStyle>
    <a:defPPr>
      <a:defRPr lang="sma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8768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87340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621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8549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5052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50796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29921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9444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2588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83263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ma-N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10303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BEE9-AE37-4E1D-B3A2-46FD860DBC29}" type="datetimeFigureOut">
              <a:rPr lang="sma-NO" smtClean="0"/>
              <a:t>07.11.2021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3D5A-40D0-41AF-959B-066FFA9CE15A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9757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ma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iugaza.edu.ps/halnajar/files/2010/09/Lecture-4.-adsorption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0.rz-berlin.mpg.de/imprs-cs/download/Vortrag_IMPRS_Schmoeckwitz_Mi_9-11_KChris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559558"/>
            <a:ext cx="10644116" cy="5617405"/>
          </a:xfrm>
        </p:spPr>
        <p:txBody>
          <a:bodyPr/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Lecture 8</a:t>
            </a:r>
            <a:r>
              <a:rPr lang="kk-KZ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Adsorption from solution (liquid/solid adsorption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endParaRPr lang="sma-NO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3" y="2306471"/>
            <a:ext cx="9758148" cy="38428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999" y="6149292"/>
            <a:ext cx="7051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ma-NO" dirty="0">
                <a:hlinkClick r:id="rId3"/>
              </a:rPr>
              <a:t>http://site.iugaza.edu.ps/halnajar/files/2010/09/Lecture-4.-</a:t>
            </a:r>
            <a:r>
              <a:rPr lang="sma-NO" dirty="0" smtClean="0">
                <a:hlinkClick r:id="rId3"/>
              </a:rPr>
              <a:t>adsorption2.pdf</a:t>
            </a:r>
            <a:r>
              <a:rPr lang="sma-NO" dirty="0" smtClean="0"/>
              <a:t> </a:t>
            </a:r>
            <a:endParaRPr lang="sma-NO" dirty="0"/>
          </a:p>
        </p:txBody>
      </p:sp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996607" y="605550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sma-NO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  <p:extLst>
      <p:ext uri="{BB962C8B-B14F-4D97-AF65-F5344CB8AC3E}">
        <p14:creationId xmlns:p14="http://schemas.microsoft.com/office/powerpoint/2010/main" val="30610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8" y="1133638"/>
            <a:ext cx="10521462" cy="5766655"/>
          </a:xfrm>
        </p:spPr>
        <p:txBody>
          <a:bodyPr/>
          <a:lstStyle/>
          <a:p>
            <a:r>
              <a:rPr lang="en-US" dirty="0" smtClean="0"/>
              <a:t>With an increase in the molar mass dissolved, its adsorption capacity increases.</a:t>
            </a:r>
          </a:p>
          <a:p>
            <a:r>
              <a:rPr lang="en-US" dirty="0" smtClean="0"/>
              <a:t>Aromatic compounds are adsorbed better than aliphatic compounds</a:t>
            </a:r>
          </a:p>
          <a:p>
            <a:r>
              <a:rPr lang="en-US" dirty="0" smtClean="0"/>
              <a:t>Unsaturated organic compounds are adsorbed better than the </a:t>
            </a:r>
            <a:r>
              <a:rPr lang="en-US" dirty="0" smtClean="0"/>
              <a:t>saturated </a:t>
            </a:r>
            <a:r>
              <a:rPr lang="en-US" dirty="0" smtClean="0"/>
              <a:t>ones.</a:t>
            </a:r>
          </a:p>
          <a:p>
            <a:r>
              <a:rPr lang="en-US" dirty="0" smtClean="0"/>
              <a:t>At adsorption of the limiting organic acids and alcohols, the </a:t>
            </a:r>
            <a:r>
              <a:rPr lang="en-US" dirty="0" err="1" smtClean="0"/>
              <a:t>Duclaux-Traube</a:t>
            </a:r>
            <a:r>
              <a:rPr lang="en-US" dirty="0" smtClean="0"/>
              <a:t> rule is observed.</a:t>
            </a:r>
          </a:p>
          <a:p>
            <a:r>
              <a:rPr lang="en-US" dirty="0" smtClean="0"/>
              <a:t>This rule is not appropriate with respect to adsorption on fine-porous adsorbents.</a:t>
            </a:r>
          </a:p>
          <a:p>
            <a:r>
              <a:rPr lang="en-US" dirty="0" smtClean="0"/>
              <a:t>An increase in temperature leads to a decrease in adsorption due to diffusion in liquids.</a:t>
            </a:r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8" y="75061"/>
            <a:ext cx="10521462" cy="57197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Rehbinder</a:t>
            </a:r>
            <a:r>
              <a:rPr lang="en-US" dirty="0" smtClean="0"/>
              <a:t> equalization rule: the process goes in the direction of equalizing the polarities of the phases and the stronger the greater the initial polarity difference.</a:t>
            </a:r>
          </a:p>
          <a:p>
            <a:r>
              <a:rPr lang="en-US" dirty="0" smtClean="0"/>
              <a:t>ε (</a:t>
            </a:r>
            <a:r>
              <a:rPr lang="en-US" dirty="0" err="1" smtClean="0"/>
              <a:t>solv</a:t>
            </a:r>
            <a:r>
              <a:rPr lang="en-US" dirty="0" smtClean="0"/>
              <a:t>) &lt;ε(solute) &lt;ε(solid). </a:t>
            </a:r>
          </a:p>
          <a:p>
            <a:r>
              <a:rPr lang="en-US" dirty="0" smtClean="0"/>
              <a:t>To adsorb surfactants from aqueous solutions, hydrophobic (nonpolar) solids, such as coal, should be used.</a:t>
            </a:r>
          </a:p>
          <a:p>
            <a:r>
              <a:rPr lang="en-US" dirty="0" smtClean="0"/>
              <a:t> The condition ε (carbon) &lt;ε (Surfactant) &lt;(ε water).</a:t>
            </a:r>
          </a:p>
          <a:p>
            <a:r>
              <a:rPr lang="en-US" dirty="0" smtClean="0"/>
              <a:t>To adsorb surfactants from nonpolar solvents (benzene, toluene), a hydrophilic adsorbent - </a:t>
            </a:r>
            <a:r>
              <a:rPr lang="en-US" dirty="0" err="1" smtClean="0"/>
              <a:t>silicagel</a:t>
            </a:r>
            <a:r>
              <a:rPr lang="en-US" dirty="0" smtClean="0"/>
              <a:t>, clay – is used.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43" y="4064332"/>
            <a:ext cx="6125073" cy="26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1" y="703322"/>
            <a:ext cx="9526136" cy="5793012"/>
          </a:xfrm>
          <a:prstGeom prst="rect">
            <a:avLst/>
          </a:prstGeom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6" y="1624084"/>
            <a:ext cx="7756690" cy="464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1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064525"/>
            <a:ext cx="9894627" cy="559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7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6428"/>
            <a:ext cx="9744501" cy="464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6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5" y="1704974"/>
            <a:ext cx="8857396" cy="462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6" y="1656781"/>
            <a:ext cx="5674128" cy="45834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56443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Thank you for your attention!</a:t>
            </a:r>
            <a:endParaRPr lang="en-US" sz="24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72" y="2176299"/>
            <a:ext cx="44386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0" y="586854"/>
            <a:ext cx="9498050" cy="439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77" y="5915257"/>
            <a:ext cx="7665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ma-NO" dirty="0">
                <a:hlinkClick r:id="rId3"/>
              </a:rPr>
              <a:t>http://</a:t>
            </a:r>
            <a:r>
              <a:rPr lang="sma-NO" dirty="0" smtClean="0">
                <a:hlinkClick r:id="rId3"/>
              </a:rPr>
              <a:t>w0.rz-berlin.mpg.de/imprs-cs/download/Vortrag_IMPRS_Schmoeckwitz_Mi_9-11_KChrist.pdf</a:t>
            </a:r>
            <a:r>
              <a:rPr lang="sma-NO" dirty="0" smtClean="0"/>
              <a:t> </a:t>
            </a:r>
            <a:endParaRPr lang="sma-NO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4885188"/>
            <a:ext cx="5972175" cy="1676400"/>
          </a:xfrm>
          <a:prstGeom prst="rect">
            <a:avLst/>
          </a:prstGeom>
        </p:spPr>
      </p:pic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891582"/>
            <a:ext cx="8775510" cy="5966418"/>
          </a:xfrm>
          <a:prstGeom prst="rect">
            <a:avLst/>
          </a:prstGeom>
        </p:spPr>
      </p:pic>
      <p:pic>
        <p:nvPicPr>
          <p:cNvPr id="3" name="Picture 2" descr="Types of adsor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44" y="3517710"/>
            <a:ext cx="3906656" cy="19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0" y="3016155"/>
            <a:ext cx="9390121" cy="3367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52" y="1711230"/>
            <a:ext cx="7632495" cy="1304925"/>
          </a:xfrm>
          <a:prstGeom prst="rect">
            <a:avLst/>
          </a:prstGeom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" y="1120290"/>
            <a:ext cx="9867332" cy="5737710"/>
          </a:xfrm>
          <a:prstGeom prst="rect">
            <a:avLst/>
          </a:prstGeom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5" y="914401"/>
            <a:ext cx="9430603" cy="5740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3" y="5636526"/>
            <a:ext cx="7196137" cy="778047"/>
          </a:xfrm>
          <a:prstGeom prst="rect">
            <a:avLst/>
          </a:prstGeom>
        </p:spPr>
      </p:pic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0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87" y="2606722"/>
            <a:ext cx="9344705" cy="3119011"/>
          </a:xfrm>
          <a:prstGeom prst="rect">
            <a:avLst/>
          </a:prstGeom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1330359"/>
            <a:ext cx="9280477" cy="5527641"/>
          </a:xfrm>
          <a:prstGeom prst="rect">
            <a:avLst/>
          </a:prstGeom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23" y="2114007"/>
            <a:ext cx="10580077" cy="4764468"/>
          </a:xfrm>
        </p:spPr>
        <p:txBody>
          <a:bodyPr/>
          <a:lstStyle/>
          <a:p>
            <a:r>
              <a:rPr lang="en-US" dirty="0" smtClean="0"/>
              <a:t>Effect of nature of an </a:t>
            </a:r>
            <a:r>
              <a:rPr lang="en-US" dirty="0"/>
              <a:t>adsorbent on </a:t>
            </a:r>
            <a:r>
              <a:rPr lang="en-US" dirty="0" smtClean="0"/>
              <a:t>molecular </a:t>
            </a:r>
            <a:r>
              <a:rPr lang="en-US" dirty="0"/>
              <a:t>adsorption.</a:t>
            </a:r>
            <a:endParaRPr lang="en-US" dirty="0" smtClean="0"/>
          </a:p>
          <a:p>
            <a:r>
              <a:rPr lang="en-US" dirty="0" smtClean="0"/>
              <a:t>The adsorbent properties for adsorption are affected by its polarity and porosity. </a:t>
            </a:r>
          </a:p>
          <a:p>
            <a:r>
              <a:rPr lang="en-US" dirty="0" smtClean="0"/>
              <a:t>Nonpolar solids adsorb non-polar </a:t>
            </a:r>
            <a:r>
              <a:rPr lang="en-US" dirty="0"/>
              <a:t>adsorbates better and </a:t>
            </a:r>
            <a:r>
              <a:rPr lang="en-US" dirty="0" smtClean="0"/>
              <a:t>vice versa.</a:t>
            </a:r>
          </a:p>
          <a:p>
            <a:r>
              <a:rPr lang="en-US" dirty="0" smtClean="0"/>
              <a:t>The effect of porosity depends on the ratio of the pore size of the adsorbent and the molecules of the solute. If molecules of a solute are small and easily penetrate into the pores of the solid, the porosity is greater and </a:t>
            </a:r>
            <a:r>
              <a:rPr lang="en-US" dirty="0"/>
              <a:t>adsorption is </a:t>
            </a:r>
            <a:r>
              <a:rPr lang="en-US" dirty="0" smtClean="0"/>
              <a:t>better. </a:t>
            </a:r>
          </a:p>
          <a:p>
            <a:r>
              <a:rPr lang="en-US" dirty="0" smtClean="0"/>
              <a:t>Large molecules can not enter the narrow pores of the adsorbent and adsorption decreases.</a:t>
            </a:r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297</Words>
  <Application>Microsoft Office PowerPoint</Application>
  <PresentationFormat>Широкоэкранный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2020-10-25T15:53:09Z</dcterms:created>
  <dcterms:modified xsi:type="dcterms:W3CDTF">2021-11-07T10:31:22Z</dcterms:modified>
</cp:coreProperties>
</file>